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4"/>
  </p:notesMasterIdLst>
  <p:sldIdLst>
    <p:sldId id="256" r:id="rId3"/>
    <p:sldId id="265" r:id="rId4"/>
    <p:sldId id="267" r:id="rId5"/>
    <p:sldId id="266" r:id="rId6"/>
    <p:sldId id="269" r:id="rId7"/>
    <p:sldId id="268" r:id="rId8"/>
    <p:sldId id="270" r:id="rId9"/>
    <p:sldId id="271" r:id="rId10"/>
    <p:sldId id="272" r:id="rId11"/>
    <p:sldId id="273" r:id="rId12"/>
    <p:sldId id="274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9" autoAdjust="0"/>
    <p:restoredTop sz="94641" autoAdjust="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C19B1-9752-4D47-89D1-17D2476DF433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0FCDA-2A66-4FE5-8882-C8D0186A0C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1453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946F9-BE7B-9B83-A4AD-4291CEF84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7561"/>
            <a:ext cx="9144000" cy="941439"/>
          </a:xfrm>
          <a:solidFill>
            <a:srgbClr val="FFFFFF"/>
          </a:solidFill>
          <a:ln w="34925" cap="flat" cmpd="thickThin">
            <a:solidFill>
              <a:schemeClr val="accent3">
                <a:alpha val="17000"/>
              </a:schemeClr>
            </a:solidFill>
            <a:bevel/>
          </a:ln>
        </p:spPr>
        <p:txBody>
          <a:bodyPr anchor="b">
            <a:normAutofit/>
          </a:bodyPr>
          <a:lstStyle>
            <a:lvl1pPr algn="ctr">
              <a:defRPr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CCFAEC-2195-E240-24FC-44D8E472C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374"/>
            <a:ext cx="9144000" cy="365125"/>
          </a:xfrm>
          <a:ln w="6350">
            <a:solidFill>
              <a:schemeClr val="accent3">
                <a:alpha val="20000"/>
              </a:schemeClr>
            </a:solidFill>
          </a:ln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2AFFBE3-8236-B0D5-21A5-A74A27BB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DCC699-BBB8-F573-27FA-5258A66D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3A475B8-C87C-7EA6-7E25-4427B2A4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1570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0CE74-7A6B-F7A2-A45D-0539E9611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CDC886-7001-1322-CEBF-81573196D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8D4DA0-F68A-47FA-52C2-90F8E5BA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CC6B1C-830B-46D8-3CE1-3BD47A12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0A4367-6DE4-8044-5288-54AE0791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886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82C2720-CEBC-929F-9C64-6D60EF5C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AA3A89-32E1-FD7C-D2FA-1496B13B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6B4A17-443C-8FC4-A5C6-5DD00D5C3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01972F2D-6B11-8131-7C63-7079496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427" y="2436783"/>
            <a:ext cx="8569146" cy="198443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8000"/>
              </a:prstClr>
            </a:outerShdw>
          </a:effectLst>
        </p:spPr>
      </p:pic>
      <p:pic>
        <p:nvPicPr>
          <p:cNvPr id="9" name="Imagen 8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29A3275-ADBD-3BB8-95EB-E10EBE4D45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>
            <a:off x="6184491" y="0"/>
            <a:ext cx="6007509" cy="2182761"/>
          </a:xfrm>
          <a:prstGeom prst="rect">
            <a:avLst/>
          </a:prstGeom>
        </p:spPr>
      </p:pic>
      <p:pic>
        <p:nvPicPr>
          <p:cNvPr id="10" name="Imagen 9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266A6623-0C25-4824-4D7C-1DCB30864C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flipH="1">
            <a:off x="0" y="0"/>
            <a:ext cx="6184491" cy="2182761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F9DC41B-0924-DBD3-85D1-7321A981947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>
            <a:off x="6184491" y="4675239"/>
            <a:ext cx="6007509" cy="2182761"/>
          </a:xfrm>
          <a:prstGeom prst="rect">
            <a:avLst/>
          </a:prstGeom>
        </p:spPr>
      </p:pic>
      <p:pic>
        <p:nvPicPr>
          <p:cNvPr id="12" name="Imagen 11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832E9735-93F5-D78E-9C91-51D70D598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 flipH="1">
            <a:off x="0" y="4675239"/>
            <a:ext cx="6184491" cy="218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77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946F9-BE7B-9B83-A4AD-4291CEF84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7561"/>
            <a:ext cx="9144000" cy="941439"/>
          </a:xfrm>
          <a:solidFill>
            <a:srgbClr val="FFFFFF"/>
          </a:solidFill>
          <a:ln w="34925" cap="flat" cmpd="thickThin">
            <a:solidFill>
              <a:schemeClr val="accent3">
                <a:alpha val="17000"/>
              </a:schemeClr>
            </a:solidFill>
            <a:bevel/>
          </a:ln>
        </p:spPr>
        <p:txBody>
          <a:bodyPr anchor="b">
            <a:normAutofit/>
          </a:bodyPr>
          <a:lstStyle>
            <a:lvl1pPr algn="ctr">
              <a:defRPr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CCFAEC-2195-E240-24FC-44D8E472C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374"/>
            <a:ext cx="4572000" cy="365125"/>
          </a:xfrm>
          <a:ln w="6350">
            <a:solidFill>
              <a:schemeClr val="accent3">
                <a:alpha val="20000"/>
              </a:schemeClr>
            </a:solidFill>
          </a:ln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2AFFBE3-8236-B0D5-21A5-A74A27BB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DCC699-BBB8-F573-27FA-5258A66D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3A475B8-C87C-7EA6-7E25-4427B2A4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80B1B9D8-964C-4A70-9B09-48FB4F67C1A8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610600" y="4057112"/>
            <a:ext cx="2886075" cy="1592774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91364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E00E4-4623-3829-D7C8-F12C9836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2F0F5-2C7E-C3F3-8102-87BE63DB5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57188"/>
          </a:xfrm>
          <a:ln>
            <a:solidFill>
              <a:schemeClr val="accent4">
                <a:alpha val="17000"/>
              </a:schemeClr>
            </a:solidFill>
          </a:ln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20D26203-DE53-0E8E-A002-D4A84D08EB45}"/>
              </a:ext>
            </a:extLst>
          </p:cNvPr>
          <p:cNvSpPr>
            <a:spLocks noGrp="1"/>
          </p:cNvSpPr>
          <p:nvPr>
            <p:ph type="media" sz="quarter" idx="10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820150" y="4844281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6756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A5D25-D19F-F726-6B6F-A929BD58E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8041"/>
            <a:ext cx="10515600" cy="7861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102A48-3DFF-6240-02F9-1AFAF8A10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96224" y="4675189"/>
            <a:ext cx="3457575" cy="3651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E8524A-087F-BE21-33DD-F3A56F1F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B8D5C0-60F5-8BED-13C2-78A43666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D0F17-0BA4-0C11-2E0D-995E774C5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033C99F4-4E92-F680-EC0E-542AAB1ED1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600075"/>
            <a:ext cx="4857750" cy="1938161"/>
          </a:xfrm>
        </p:spPr>
        <p:txBody>
          <a:bodyPr/>
          <a:lstStyle/>
          <a:p>
            <a:endParaRPr lang="es-CO"/>
          </a:p>
        </p:txBody>
      </p:sp>
      <p:sp>
        <p:nvSpPr>
          <p:cNvPr id="7" name="Marcador de posición de Cameo 4">
            <a:extLst>
              <a:ext uri="{FF2B5EF4-FFF2-40B4-BE49-F238E27FC236}">
                <a16:creationId xmlns:a16="http://schemas.microsoft.com/office/drawing/2014/main" id="{A7C8E636-E2F6-955C-ECD4-DC2030B6DF6C}"/>
              </a:ext>
            </a:extLst>
          </p:cNvPr>
          <p:cNvSpPr>
            <a:spLocks noGrp="1"/>
          </p:cNvSpPr>
          <p:nvPr>
            <p:ph type="media" sz="quarter" idx="14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29175" y="4653488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48147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6120D-064B-9D06-1A60-8C8D14A0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AA4B55-F632-D4EB-99FC-D1BA88C03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E9310D-DD61-1A6B-F331-3EEEFADDA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390D67-76E7-727C-1581-5139657E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7507B8-283D-1913-F943-984D1134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CF23C0-2B6F-C705-79F4-0CE04225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050A4243-BEAC-9195-7096-E197B0BDB79F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29175" y="4743450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80586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7AFFD-C157-D5A7-DA64-278B7E926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5529"/>
            <a:ext cx="10515600" cy="10310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7425D-1291-2050-8B3E-1ABE9AD6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1" y="1915319"/>
            <a:ext cx="5157787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DD965D-67FC-4EF4-3402-BA71D66A4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505075"/>
            <a:ext cx="5157787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A5AA82-40DA-2D96-1EA3-2A4436E519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15318"/>
            <a:ext cx="5183188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15C33B-882E-2466-D1BB-646569372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B34E45A-85A3-8CEF-FA52-B37DE701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9F98F6-9C84-6EF4-4C51-501D0E3B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769AD2-5996-3531-620C-2E23D715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10" name="Marcador de posición de Cameo 4">
            <a:extLst>
              <a:ext uri="{FF2B5EF4-FFF2-40B4-BE49-F238E27FC236}">
                <a16:creationId xmlns:a16="http://schemas.microsoft.com/office/drawing/2014/main" id="{7A1D4F1E-71CE-C354-73C2-227AE7F6EEF7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16475" y="4756150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2554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5B4B8-8753-ADDD-47EA-F4AD6AA4D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AB0836-C050-A2AB-E46E-34CE06E9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4D8230-1FFE-A9E2-F7E7-86B266EF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ECFE4E-D080-3103-04E4-7EB2BC6CB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6" name="Marcador de posición de Cameo 4">
            <a:extLst>
              <a:ext uri="{FF2B5EF4-FFF2-40B4-BE49-F238E27FC236}">
                <a16:creationId xmlns:a16="http://schemas.microsoft.com/office/drawing/2014/main" id="{5F60BB42-C6EF-CD85-0102-3882C8D8E33F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3081337" y="2542483"/>
            <a:ext cx="6029325" cy="2775719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67369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08354-B0D4-E791-F214-F5D34F16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8E8D1-BEDC-A0E3-272A-1D0E30853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E879F9-A92B-4C3F-203A-57F51D4DA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25212"/>
            <a:ext cx="3932237" cy="3243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556E40-3FC3-B79C-5568-CADD6307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4D349F-2DEF-3B59-9789-A7F4E2E8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49C8AC-7D92-A93B-FCB7-22D5FAEE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C94F0A4D-B335-C18D-4067-43A6DF6EFB0B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818562" y="4435474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66985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7068C-FC4D-1A53-62E9-5631BF2F3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1128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F472870-9160-4FEC-90BB-5077424783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4C39FB-267E-77CE-9B31-6E3CDA5BD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64542"/>
            <a:ext cx="3932237" cy="320444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D76372-0318-2EAC-1D6D-4E48DEE9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C4B3B6-9876-2935-B48C-6A02C5D20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4BC042-629A-FE94-7783-FCEA2AFD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ABBFFD86-00C1-E6D3-893A-261FC0E50A3B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36612" y="4435475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736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E00E4-4623-3829-D7C8-F12C9836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2F0F5-2C7E-C3F3-8102-87BE63DB5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57188"/>
          </a:xfrm>
          <a:ln>
            <a:solidFill>
              <a:schemeClr val="accent4">
                <a:alpha val="1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318249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364A2-E9BE-5947-79BB-82CB6E15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307F53-DC28-7565-BDB2-A687CC368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19113-9C60-5CDB-2729-C93F6697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8D5AAF-CB15-B336-2413-10579F2F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6A6332-9833-D5B2-4A61-1D913395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89628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0CE74-7A6B-F7A2-A45D-0539E9611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CDC886-7001-1322-CEBF-81573196D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8D4DA0-F68A-47FA-52C2-90F8E5BA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CC6B1C-830B-46D8-3CE1-3BD47A12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0A4367-6DE4-8044-5288-54AE0791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55124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82C2720-CEBC-929F-9C64-6D60EF5C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AA3A89-32E1-FD7C-D2FA-1496B13B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6B4A17-443C-8FC4-A5C6-5DD00D5C3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01972F2D-6B11-8131-7C63-7079496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427" y="2351058"/>
            <a:ext cx="8569146" cy="198443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8000"/>
              </a:prstClr>
            </a:outerShdw>
          </a:effectLst>
        </p:spPr>
      </p:pic>
      <p:pic>
        <p:nvPicPr>
          <p:cNvPr id="9" name="Imagen 8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29A3275-ADBD-3BB8-95EB-E10EBE4D45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>
            <a:off x="6184491" y="0"/>
            <a:ext cx="6007509" cy="2182761"/>
          </a:xfrm>
          <a:prstGeom prst="rect">
            <a:avLst/>
          </a:prstGeom>
        </p:spPr>
      </p:pic>
      <p:pic>
        <p:nvPicPr>
          <p:cNvPr id="10" name="Imagen 9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266A6623-0C25-4824-4D7C-1DCB30864C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flipH="1">
            <a:off x="0" y="0"/>
            <a:ext cx="6184491" cy="2182761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F9DC41B-0924-DBD3-85D1-7321A981947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>
            <a:off x="6184491" y="4675239"/>
            <a:ext cx="6007509" cy="2182761"/>
          </a:xfrm>
          <a:prstGeom prst="rect">
            <a:avLst/>
          </a:prstGeom>
        </p:spPr>
      </p:pic>
      <p:pic>
        <p:nvPicPr>
          <p:cNvPr id="12" name="Imagen 11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832E9735-93F5-D78E-9C91-51D70D598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 flipH="1">
            <a:off x="0" y="4675239"/>
            <a:ext cx="6184491" cy="2182761"/>
          </a:xfrm>
          <a:prstGeom prst="rect">
            <a:avLst/>
          </a:prstGeom>
        </p:spPr>
      </p:pic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A91FAF6B-0622-44AC-3C73-B0F15DCFC3C9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465228" y="4675150"/>
            <a:ext cx="3438525" cy="1863762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9635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A5D25-D19F-F726-6B6F-A929BD58E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8041"/>
            <a:ext cx="10515600" cy="7861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102A48-3DFF-6240-02F9-1AFAF8A10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96224" y="4675189"/>
            <a:ext cx="3457575" cy="3651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E8524A-087F-BE21-33DD-F3A56F1F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B8D5C0-60F5-8BED-13C2-78A43666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D0F17-0BA4-0C11-2E0D-995E774C5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033C99F4-4E92-F680-EC0E-542AAB1ED1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600075"/>
            <a:ext cx="4857750" cy="1938161"/>
          </a:xfrm>
        </p:spPr>
        <p:txBody>
          <a:bodyPr/>
          <a:lstStyle/>
          <a:p>
            <a:r>
              <a:rPr lang="es-ES"/>
              <a:t>Haga clic en el icono para agregar una imagen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3953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6120D-064B-9D06-1A60-8C8D14A0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AA4B55-F632-D4EB-99FC-D1BA88C03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E9310D-DD61-1A6B-F331-3EEEFADDA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390D67-76E7-727C-1581-5139657E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7507B8-283D-1913-F943-984D1134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CF23C0-2B6F-C705-79F4-0CE04225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642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>
  <p:cSld name="Comparación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7AFFD-C157-D5A7-DA64-278B7E926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5529"/>
            <a:ext cx="10515600" cy="10310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7425D-1291-2050-8B3E-1ABE9AD6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1" y="1915319"/>
            <a:ext cx="5157787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DD965D-67FC-4EF4-3402-BA71D66A4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505075"/>
            <a:ext cx="5157787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A5AA82-40DA-2D96-1EA3-2A4436E519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15318"/>
            <a:ext cx="5183188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15C33B-882E-2466-D1BB-646569372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B34E45A-85A3-8CEF-FA52-B37DE701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9F98F6-9C84-6EF4-4C51-501D0E3B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769AD2-5996-3531-620C-2E23D715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4664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5B4B8-8753-ADDD-47EA-F4AD6AA4D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25521"/>
            <a:ext cx="10515600" cy="2006958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AB0836-C050-A2AB-E46E-34CE06E9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4D8230-1FFE-A9E2-F7E7-86B266EF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ECFE4E-D080-3103-04E4-7EB2BC6CB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050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08354-B0D4-E791-F214-F5D34F16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8E8D1-BEDC-A0E3-272A-1D0E30853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E879F9-A92B-4C3F-203A-57F51D4DA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25212"/>
            <a:ext cx="3932237" cy="3243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556E40-3FC3-B79C-5568-CADD6307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4D349F-2DEF-3B59-9789-A7F4E2E8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49C8AC-7D92-A93B-FCB7-22D5FAEE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50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7068C-FC4D-1A53-62E9-5631BF2F3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1128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F472870-9160-4FEC-90BB-5077424783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4C39FB-267E-77CE-9B31-6E3CDA5BD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64542"/>
            <a:ext cx="3932237" cy="320444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D76372-0318-2EAC-1D6D-4E48DEE9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C4B3B6-9876-2935-B48C-6A02C5D20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4BC042-629A-FE94-7783-FCEA2AFD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92277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364A2-E9BE-5947-79BB-82CB6E15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307F53-DC28-7565-BDB2-A687CC368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19113-9C60-5CDB-2729-C93F6697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8D5AAF-CB15-B336-2413-10579F2F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6A6332-9833-D5B2-4A61-1D913395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75203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611A209-C42E-B714-A03D-5AE9389F9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  <a:prstGeom prst="rect">
            <a:avLst/>
          </a:prstGeom>
          <a:solidFill>
            <a:srgbClr val="FFFFFF">
              <a:alpha val="68000"/>
            </a:srgbClr>
          </a:solidFill>
          <a:ln w="28575" cmpd="thickThin">
            <a:solidFill>
              <a:schemeClr val="accent3">
                <a:alpha val="36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C0A36D-EF5A-5E93-A124-AA7D2923A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742" y="1864954"/>
            <a:ext cx="10515600" cy="435133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1">
                <a:alpha val="31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538F48-2C64-DF3A-43C6-AD0E3D03F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676324-8AD7-CC9A-0DE6-FE65E29E1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3C38A2-47AA-47EE-2AC2-39AA5B4CE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6896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6" r:id="rId7"/>
    <p:sldLayoutId id="2147483657" r:id="rId8"/>
    <p:sldLayoutId id="2147483658" r:id="rId9"/>
    <p:sldLayoutId id="2147483659" r:id="rId10"/>
    <p:sldLayoutId id="21474836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8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611A209-C42E-B714-A03D-5AE9389F9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  <a:prstGeom prst="rect">
            <a:avLst/>
          </a:prstGeom>
          <a:solidFill>
            <a:srgbClr val="FFFFFF">
              <a:alpha val="68000"/>
            </a:srgbClr>
          </a:solidFill>
          <a:ln w="28575" cmpd="thickThin">
            <a:solidFill>
              <a:schemeClr val="accent3">
                <a:alpha val="36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C0A36D-EF5A-5E93-A124-AA7D2923A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742" y="1864954"/>
            <a:ext cx="10515600" cy="435133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1">
                <a:alpha val="31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538F48-2C64-DF3A-43C6-AD0E3D03F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487210-C3B0-44AB-9478-8E13CD145314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676324-8AD7-CC9A-0DE6-FE65E29E1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3C38A2-47AA-47EE-2AC2-39AA5B4CE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886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8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fura.io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0C042E-0D3E-4A2D-B439-FAA5341F5F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Primeros pasos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62514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71B6B4C-0671-41CA-AF99-686A1569DA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152" y="1381151"/>
            <a:ext cx="2334915" cy="2408719"/>
          </a:xfr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B24C4F7-75D5-4D90-BD3F-111E98134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786" y="1265612"/>
            <a:ext cx="1065281" cy="147662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6BF2BE2-C3F7-4A1A-85A3-AA2B22203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721" y="1856290"/>
            <a:ext cx="2429214" cy="177189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7C89CE8-3ED9-4FC6-AE19-428F1AF2D5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2264" y="2869721"/>
            <a:ext cx="1500323" cy="1840298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39C45274-9B7E-4F98-80E2-8374B70F14D8}"/>
              </a:ext>
            </a:extLst>
          </p:cNvPr>
          <p:cNvSpPr txBox="1"/>
          <p:nvPr/>
        </p:nvSpPr>
        <p:spPr>
          <a:xfrm>
            <a:off x="1843121" y="5185911"/>
            <a:ext cx="800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Seguridad – Privacidad – Transparencia – Exacto – Accesible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702393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3A0FCD-0E64-49BE-AF64-AA816729E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¿Qué tecnología usar? ¿</a:t>
            </a:r>
            <a:r>
              <a:rPr lang="es-MX" dirty="0" err="1"/>
              <a:t>Blockchain</a:t>
            </a:r>
            <a:r>
              <a:rPr lang="es-MX" dirty="0"/>
              <a:t> o SQL?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04B58D-B9E9-4FCC-BA39-80A6EF0AE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3867" cy="4457188"/>
          </a:xfrm>
        </p:spPr>
        <p:txBody>
          <a:bodyPr>
            <a:norm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s-CO" altLang="es-CO" sz="1800" b="1" dirty="0"/>
              <a:t>Transparencia e Inmutabilidad: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s-CO" altLang="es-CO" sz="1800" dirty="0"/>
              <a:t>Cada voto registrado se convierte en una transacción inmutable (no pueda ser alterado)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s-CO" altLang="es-CO" sz="1800" dirty="0"/>
              <a:t>Automatización del proceso de votación (no hay intervención de terceros)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s-CO" altLang="es-CO" sz="1800" b="1" dirty="0"/>
              <a:t>Acceso Descentralizado: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s-CO" altLang="es-CO" sz="1800" dirty="0"/>
              <a:t>No hay una única autoridad central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s-CO" altLang="es-CO" sz="1800" dirty="0"/>
              <a:t>Transparencia y confiabilidad para los participantes.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s-CO" altLang="es-CO" sz="1800" b="1" dirty="0"/>
              <a:t>Auditoría Pública: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s-CO" altLang="es-CO" sz="1800" dirty="0"/>
              <a:t>Cualquier entidad o participante puede auditar el registro de votos en tiempo real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s-CO" sz="1800" dirty="0"/>
              <a:t>No se ve afectada la privacidad de los participantes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AF6AF52D-4EE3-436A-B6A7-B772D7067BDB}"/>
              </a:ext>
            </a:extLst>
          </p:cNvPr>
          <p:cNvSpPr txBox="1">
            <a:spLocks/>
          </p:cNvSpPr>
          <p:nvPr/>
        </p:nvSpPr>
        <p:spPr>
          <a:xfrm>
            <a:off x="6239933" y="1825625"/>
            <a:ext cx="5113867" cy="445718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4">
                <a:alpha val="17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1"/>
            </a:lvl1pPr>
            <a:lvl2pPr marL="541338" lvl="1" indent="-276225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lvl2pPr>
            <a:lvl3pPr marL="806450" indent="-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806450" indent="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1347788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s-CO" altLang="es-CO" dirty="0"/>
              <a:t>Eficiencia y Simplicidad Inicial:</a:t>
            </a:r>
          </a:p>
          <a:p>
            <a:pPr lvl="1"/>
            <a:r>
              <a:rPr lang="es-CO" altLang="es-CO" dirty="0"/>
              <a:t>Facilita la gestión de datos estructurados de manera eficiente y rápida.</a:t>
            </a:r>
          </a:p>
          <a:p>
            <a:pPr lvl="1"/>
            <a:r>
              <a:rPr lang="es-CO" altLang="es-CO" dirty="0"/>
              <a:t>Se reduce considerablemente la complejidad en la construcción del sistema.</a:t>
            </a:r>
          </a:p>
          <a:p>
            <a:r>
              <a:rPr lang="es-CO" altLang="es-CO" dirty="0"/>
              <a:t>Complementariedad:</a:t>
            </a:r>
          </a:p>
          <a:p>
            <a:pPr lvl="1"/>
            <a:r>
              <a:rPr lang="es-CO" altLang="es-CO" dirty="0"/>
              <a:t>Puede utilizarse para almacenar información auxiliar de los votantes o resultados intermedios de manera segura.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88530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DF724-CBCB-4899-92EB-742A15A9C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Requisitos previos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27744A-9727-4440-AF54-B14B1C874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Tener instalado Python.</a:t>
            </a:r>
          </a:p>
          <a:p>
            <a:r>
              <a:rPr lang="es-MX" dirty="0"/>
              <a:t>Tener instalado SQL Server Express y SQL Server Management Studio (SSMS).</a:t>
            </a:r>
          </a:p>
          <a:p>
            <a:r>
              <a:rPr lang="es-MX" dirty="0"/>
              <a:t>Haber descargado y configurado </a:t>
            </a:r>
            <a:r>
              <a:rPr lang="es-MX" dirty="0" err="1"/>
              <a:t>Metamask</a:t>
            </a:r>
            <a:endParaRPr lang="es-MX" dirty="0"/>
          </a:p>
          <a:p>
            <a:r>
              <a:rPr lang="es-MX" dirty="0"/>
              <a:t>Haber creado una cuenta en Infura.io</a:t>
            </a:r>
          </a:p>
          <a:p>
            <a:r>
              <a:rPr lang="es-CO" dirty="0"/>
              <a:t>Tener instalado Visual Studio </a:t>
            </a:r>
            <a:r>
              <a:rPr lang="es-CO" dirty="0" err="1"/>
              <a:t>Code</a:t>
            </a:r>
            <a:r>
              <a:rPr lang="es-CO" dirty="0"/>
              <a:t> (Opcional)</a:t>
            </a:r>
          </a:p>
          <a:p>
            <a:r>
              <a:rPr lang="es-CO" dirty="0"/>
              <a:t>Haber instalado las librerías Web3 y </a:t>
            </a:r>
            <a:r>
              <a:rPr lang="es-CO" dirty="0" err="1"/>
              <a:t>Pymssql</a:t>
            </a:r>
            <a:r>
              <a:rPr lang="es-CO" dirty="0"/>
              <a:t> en el entorno de Python (Opcional)</a:t>
            </a:r>
          </a:p>
        </p:txBody>
      </p:sp>
    </p:spTree>
    <p:extLst>
      <p:ext uri="{BB962C8B-B14F-4D97-AF65-F5344CB8AC3E}">
        <p14:creationId xmlns:p14="http://schemas.microsoft.com/office/powerpoint/2010/main" val="3003509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27728-072D-4C45-8FD3-BDC629F82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Trabajando con </a:t>
            </a:r>
            <a:r>
              <a:rPr lang="es-MX" dirty="0">
                <a:hlinkClick r:id="rId2"/>
              </a:rPr>
              <a:t>Infura.io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9745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EA426B-717B-4614-B3B1-B1AFFB295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Web3 (Web3.py)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0654C4-3B6D-457E-8C38-FE150F632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b="1" dirty="0"/>
              <a:t>Web3</a:t>
            </a:r>
            <a:r>
              <a:rPr lang="es-MX" dirty="0"/>
              <a:t> = evolución de Web2 (tradicional) a una red descentralizada</a:t>
            </a:r>
          </a:p>
          <a:p>
            <a:pPr lvl="1"/>
            <a:r>
              <a:rPr lang="es-MX" dirty="0"/>
              <a:t>+ control sobre sus datos</a:t>
            </a:r>
          </a:p>
          <a:p>
            <a:pPr lvl="1"/>
            <a:r>
              <a:rPr lang="es-MX" dirty="0"/>
              <a:t>Las interacciones se realizan sin intermediarios.</a:t>
            </a:r>
          </a:p>
          <a:p>
            <a:pPr lvl="1"/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A8E4926-EADD-492E-ABAA-93C96F1F8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88" y="3429000"/>
            <a:ext cx="1437503" cy="139967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F8FFF77-BC5B-41C4-AB8B-E67E4578A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256" y="3429000"/>
            <a:ext cx="1680187" cy="139967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6F8A1DF-4695-4CF4-B1FF-BB5598A4D2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277" y="3429000"/>
            <a:ext cx="2204050" cy="140465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A578278B-C980-4592-9437-8F0B66D6E7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8161" y="3592846"/>
            <a:ext cx="3234454" cy="85081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FC25201-A152-4F72-857B-0A3C4940232B}"/>
              </a:ext>
            </a:extLst>
          </p:cNvPr>
          <p:cNvSpPr txBox="1"/>
          <p:nvPr/>
        </p:nvSpPr>
        <p:spPr>
          <a:xfrm>
            <a:off x="1016270" y="4893289"/>
            <a:ext cx="1662538" cy="51334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4">
                <a:alpha val="17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/>
            </a:lvl1pPr>
            <a:lvl2pPr marL="541338" lvl="1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806450" indent="-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806450" indent="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1347788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 algn="ctr">
              <a:buNone/>
            </a:pPr>
            <a:r>
              <a:rPr lang="es-MX" sz="1400" b="0" dirty="0"/>
              <a:t>Criptomonedas y tokens</a:t>
            </a:r>
            <a:endParaRPr lang="es-CO" sz="1400" b="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623D7BD-146D-4494-B706-CA50B3742B4D}"/>
              </a:ext>
            </a:extLst>
          </p:cNvPr>
          <p:cNvSpPr txBox="1"/>
          <p:nvPr/>
        </p:nvSpPr>
        <p:spPr>
          <a:xfrm>
            <a:off x="3041905" y="4893289"/>
            <a:ext cx="1662538" cy="51334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4">
                <a:alpha val="17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/>
            </a:lvl1pPr>
            <a:lvl2pPr marL="541338" lvl="1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806450" indent="-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806450" indent="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1347788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 algn="ctr">
              <a:buNone/>
            </a:pPr>
            <a:r>
              <a:rPr lang="es-MX" sz="1400" b="0" dirty="0"/>
              <a:t>Contratos Inteligentes</a:t>
            </a:r>
            <a:endParaRPr lang="es-CO" sz="1400" b="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117CF0B-B111-45D6-A5E1-F75ED13E5A3D}"/>
              </a:ext>
            </a:extLst>
          </p:cNvPr>
          <p:cNvSpPr txBox="1"/>
          <p:nvPr/>
        </p:nvSpPr>
        <p:spPr>
          <a:xfrm>
            <a:off x="5430033" y="4893289"/>
            <a:ext cx="1662538" cy="51334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4">
                <a:alpha val="17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/>
            </a:lvl1pPr>
            <a:lvl2pPr marL="541338" lvl="1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806450" indent="-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806450" indent="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1347788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 algn="ctr">
              <a:buNone/>
            </a:pPr>
            <a:r>
              <a:rPr lang="es-MX" sz="1400" b="0" dirty="0" err="1"/>
              <a:t>Blockchain</a:t>
            </a:r>
            <a:endParaRPr lang="es-CO" sz="1400" b="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E6D3903-FA88-402A-8FD2-B970CAC7C08D}"/>
              </a:ext>
            </a:extLst>
          </p:cNvPr>
          <p:cNvSpPr txBox="1"/>
          <p:nvPr/>
        </p:nvSpPr>
        <p:spPr>
          <a:xfrm>
            <a:off x="8604119" y="4898687"/>
            <a:ext cx="1662538" cy="51334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4">
                <a:alpha val="17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/>
            </a:lvl1pPr>
            <a:lvl2pPr marL="541338" lvl="1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806450" indent="-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806450" indent="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1347788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 algn="ctr">
              <a:buNone/>
            </a:pPr>
            <a:r>
              <a:rPr lang="es-MX" sz="1400" b="0" dirty="0"/>
              <a:t>Proveedores de servicios</a:t>
            </a:r>
            <a:endParaRPr lang="es-CO" sz="1400" b="0" dirty="0"/>
          </a:p>
        </p:txBody>
      </p:sp>
    </p:spTree>
    <p:extLst>
      <p:ext uri="{BB962C8B-B14F-4D97-AF65-F5344CB8AC3E}">
        <p14:creationId xmlns:p14="http://schemas.microsoft.com/office/powerpoint/2010/main" val="2263418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27728-072D-4C45-8FD3-BDC629F82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Trabajando con SQL Server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059866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DC9339-9EDB-432E-8C32-8058D67A1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Tipos de datos en el lenguaje SQL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B5275B-0598-4BD3-975E-79939CD3A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400" b="1" dirty="0"/>
              <a:t>INT o INTEGER:</a:t>
            </a:r>
            <a:r>
              <a:rPr lang="es-MX" sz="2400" dirty="0"/>
              <a:t> Entero con un rango grande de valores (por ejemplo, en SQL Server, -2.147’483.648 a 2.147’483.647).</a:t>
            </a:r>
          </a:p>
          <a:p>
            <a:r>
              <a:rPr lang="es-CO" altLang="es-CO" sz="2400" b="1" dirty="0"/>
              <a:t>DECIMAL(p, s) o NUMERIC(p, s):</a:t>
            </a:r>
            <a:r>
              <a:rPr lang="es-CO" altLang="es-CO" sz="2400" dirty="0"/>
              <a:t> Número de punto fijo con precisión y escala definidas por el usuario. p = precisión total (número de dígitos) y s = número de decimales.</a:t>
            </a:r>
          </a:p>
          <a:p>
            <a:r>
              <a:rPr lang="es-CO" altLang="es-CO" sz="2400" b="1" dirty="0"/>
              <a:t>FLOAT:</a:t>
            </a:r>
            <a:r>
              <a:rPr lang="es-CO" altLang="es-CO" sz="2400" dirty="0"/>
              <a:t> Número de punto flotante con precisión simple. </a:t>
            </a:r>
          </a:p>
          <a:p>
            <a:r>
              <a:rPr lang="es-CO" altLang="es-CO" sz="2400" b="1" dirty="0"/>
              <a:t>VARCHAR(n) o CHARACTER VARYING(n):</a:t>
            </a:r>
            <a:r>
              <a:rPr lang="es-CO" altLang="es-CO" sz="2400" dirty="0"/>
              <a:t> Almacena cadenas de caracteres de longitud variable, hasta un máximo de n caracteres. </a:t>
            </a:r>
            <a:endParaRPr kumimoji="0" lang="es-CO" altLang="es-CO" sz="6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s-CO" altLang="es-CO" sz="2400" b="1" dirty="0"/>
              <a:t>DATETIME:</a:t>
            </a:r>
            <a:r>
              <a:rPr lang="es-CO" altLang="es-CO" sz="2400" dirty="0"/>
              <a:t> Combina la fecha y la hora (YYYY-MM-DD HH:MM:SS).</a:t>
            </a:r>
          </a:p>
          <a:p>
            <a:r>
              <a:rPr lang="es-CO" sz="2400" dirty="0"/>
              <a:t>….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8ACE5A6-A312-4B03-92C0-AB973CC292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0878"/>
            <a:ext cx="207108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624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0E61F2-AC55-49E0-B2F1-26AEF5336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Algunas palabras clave de SQL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EFB198-97C5-4B20-A48D-44BA9D979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s-MX" b="1" dirty="0"/>
              <a:t>SELECT:</a:t>
            </a:r>
            <a:r>
              <a:rPr lang="es-MX" dirty="0"/>
              <a:t> Recupera datos de una o más tablas.</a:t>
            </a:r>
          </a:p>
          <a:p>
            <a:r>
              <a:rPr lang="es-MX" b="1" dirty="0"/>
              <a:t>FROM:</a:t>
            </a:r>
            <a:r>
              <a:rPr lang="es-MX" dirty="0"/>
              <a:t> Especifica la tabla de donde se obtendrán los datos.</a:t>
            </a:r>
          </a:p>
          <a:p>
            <a:r>
              <a:rPr lang="es-MX" b="1" dirty="0"/>
              <a:t>WHERE:</a:t>
            </a:r>
            <a:r>
              <a:rPr lang="es-MX" dirty="0"/>
              <a:t> Filtra los registros que cumplen con una condición.</a:t>
            </a:r>
          </a:p>
          <a:p>
            <a:r>
              <a:rPr lang="es-MX" b="1" dirty="0"/>
              <a:t>INSERT INTO:</a:t>
            </a:r>
            <a:r>
              <a:rPr lang="es-MX" dirty="0"/>
              <a:t> Inserta nuevos registros en una tabla.</a:t>
            </a:r>
          </a:p>
          <a:p>
            <a:r>
              <a:rPr lang="es-MX" b="1" dirty="0"/>
              <a:t>UPDATE:</a:t>
            </a:r>
            <a:r>
              <a:rPr lang="es-MX" dirty="0"/>
              <a:t> Modifica registros existentes en una tabla.</a:t>
            </a:r>
          </a:p>
          <a:p>
            <a:r>
              <a:rPr lang="es-MX" b="1" dirty="0"/>
              <a:t>DELETE:</a:t>
            </a:r>
            <a:r>
              <a:rPr lang="es-MX" dirty="0"/>
              <a:t> Elimina registros de una tabla.</a:t>
            </a:r>
          </a:p>
          <a:p>
            <a:r>
              <a:rPr lang="es-MX" b="1" dirty="0"/>
              <a:t>CREATE TABLE:</a:t>
            </a:r>
            <a:r>
              <a:rPr lang="es-MX" dirty="0"/>
              <a:t> Crea una nueva tabla en la base de datos.</a:t>
            </a:r>
          </a:p>
          <a:p>
            <a:r>
              <a:rPr lang="es-MX" b="1" dirty="0"/>
              <a:t>DROP TABLE:</a:t>
            </a:r>
            <a:r>
              <a:rPr lang="es-MX" dirty="0"/>
              <a:t> Elimina una tabla de la base de datos. </a:t>
            </a:r>
          </a:p>
          <a:p>
            <a:r>
              <a:rPr lang="es-MX" b="1" dirty="0"/>
              <a:t>PRIMARY KEY:</a:t>
            </a:r>
            <a:r>
              <a:rPr lang="es-MX" dirty="0"/>
              <a:t> Define una columna o conjunto de columnas que identifican de forma única cada fila en una tabla.</a:t>
            </a:r>
          </a:p>
          <a:p>
            <a:r>
              <a:rPr lang="es-MX" b="1" dirty="0"/>
              <a:t>FOREIGN KEY:</a:t>
            </a:r>
            <a:r>
              <a:rPr lang="es-MX" dirty="0"/>
              <a:t> Define una columna en una tabla que se refiere a la clave primaria de otra tabla.</a:t>
            </a:r>
          </a:p>
          <a:p>
            <a:r>
              <a:rPr lang="es-MX" b="1" dirty="0"/>
              <a:t>DROP DATABASE:</a:t>
            </a:r>
            <a:r>
              <a:rPr lang="es-MX" dirty="0"/>
              <a:t> Elimina una base de datos.</a:t>
            </a:r>
          </a:p>
          <a:p>
            <a:r>
              <a:rPr lang="es-MX" b="1" dirty="0"/>
              <a:t>USE:</a:t>
            </a:r>
            <a:r>
              <a:rPr lang="es-MX" dirty="0"/>
              <a:t> Selecciona una base de datos para trabajar en ella.</a:t>
            </a:r>
          </a:p>
          <a:p>
            <a:r>
              <a:rPr lang="es-MX" b="1" dirty="0"/>
              <a:t>COMMIT:</a:t>
            </a:r>
            <a:r>
              <a:rPr lang="es-MX" dirty="0"/>
              <a:t> Guarda las transacciones realizadas en la base de datos.</a:t>
            </a:r>
          </a:p>
          <a:p>
            <a:r>
              <a:rPr lang="es-MX" b="1" dirty="0"/>
              <a:t>ROLLBACK:</a:t>
            </a:r>
            <a:r>
              <a:rPr lang="es-MX" dirty="0"/>
              <a:t> Revierte transacciones a un estado anterior.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633DCB1-4C2A-4F20-953E-7FE1748C92D0}"/>
              </a:ext>
            </a:extLst>
          </p:cNvPr>
          <p:cNvSpPr/>
          <p:nvPr/>
        </p:nvSpPr>
        <p:spPr>
          <a:xfrm>
            <a:off x="1100667" y="1752600"/>
            <a:ext cx="4715933" cy="8805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72E89BF-9EC6-4B23-BFBC-6E392545E8E0}"/>
              </a:ext>
            </a:extLst>
          </p:cNvPr>
          <p:cNvSpPr/>
          <p:nvPr/>
        </p:nvSpPr>
        <p:spPr>
          <a:xfrm>
            <a:off x="1100666" y="2065867"/>
            <a:ext cx="4715933" cy="1447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529BF7C-2BCD-4176-8331-F7C7B9C099DC}"/>
              </a:ext>
            </a:extLst>
          </p:cNvPr>
          <p:cNvSpPr/>
          <p:nvPr/>
        </p:nvSpPr>
        <p:spPr>
          <a:xfrm>
            <a:off x="1100662" y="3513666"/>
            <a:ext cx="4715933" cy="575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2DC640C-9623-4D9C-AB20-5F11889288A2}"/>
              </a:ext>
            </a:extLst>
          </p:cNvPr>
          <p:cNvSpPr/>
          <p:nvPr/>
        </p:nvSpPr>
        <p:spPr>
          <a:xfrm>
            <a:off x="1100662" y="4089402"/>
            <a:ext cx="8856138" cy="575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D5AB00A-E00F-4D0A-945F-3B50BD5E4847}"/>
              </a:ext>
            </a:extLst>
          </p:cNvPr>
          <p:cNvSpPr/>
          <p:nvPr/>
        </p:nvSpPr>
        <p:spPr>
          <a:xfrm>
            <a:off x="1100662" y="4665138"/>
            <a:ext cx="3615271" cy="2963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2B01649-23A4-4DB6-A694-67007E093A3C}"/>
              </a:ext>
            </a:extLst>
          </p:cNvPr>
          <p:cNvSpPr/>
          <p:nvPr/>
        </p:nvSpPr>
        <p:spPr>
          <a:xfrm>
            <a:off x="1100661" y="4969935"/>
            <a:ext cx="4436539" cy="2709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CF5CF22-4657-47C6-A689-DEAFEFE19155}"/>
              </a:ext>
            </a:extLst>
          </p:cNvPr>
          <p:cNvSpPr/>
          <p:nvPr/>
        </p:nvSpPr>
        <p:spPr>
          <a:xfrm>
            <a:off x="1100659" y="5249344"/>
            <a:ext cx="5215474" cy="5280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39626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uadroTexto 30">
            <a:extLst>
              <a:ext uri="{FF2B5EF4-FFF2-40B4-BE49-F238E27FC236}">
                <a16:creationId xmlns:a16="http://schemas.microsoft.com/office/drawing/2014/main" id="{F9F70E84-4700-4EA6-BC9D-8E237B40200D}"/>
              </a:ext>
            </a:extLst>
          </p:cNvPr>
          <p:cNvSpPr txBox="1"/>
          <p:nvPr/>
        </p:nvSpPr>
        <p:spPr>
          <a:xfrm>
            <a:off x="838200" y="1842107"/>
            <a:ext cx="10515600" cy="4338559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4">
                <a:alpha val="17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/>
            </a:lvl1pPr>
            <a:lvl2pPr marL="541338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806450" indent="-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806450" indent="2651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1347788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s-CO" altLang="es-CO" sz="1800" dirty="0"/>
              <a:t>Llave Primaria:</a:t>
            </a:r>
            <a:r>
              <a:rPr lang="es-CO" altLang="es-CO" sz="1800" b="0" dirty="0"/>
              <a:t> Garantiza que cada registro en una tabla sea único e identificable.</a:t>
            </a:r>
          </a:p>
          <a:p>
            <a:r>
              <a:rPr lang="es-CO" altLang="es-CO" sz="1800" dirty="0"/>
              <a:t>Llave Foránea:</a:t>
            </a:r>
            <a:r>
              <a:rPr lang="es-CO" altLang="es-CO" sz="1800" b="0" dirty="0"/>
              <a:t> Crea una relación entre tablas, vinculando una columna en una tabla con la llave primaria de otra tabla para mantener la integridad referencial.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71F015-2B98-402A-BDB3-A17843DE5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¿Llave primaria? ¿Llave foránea?</a:t>
            </a:r>
            <a:endParaRPr lang="es-CO" dirty="0"/>
          </a:p>
        </p:txBody>
      </p:sp>
      <p:graphicFrame>
        <p:nvGraphicFramePr>
          <p:cNvPr id="6" name="Tabla 9">
            <a:extLst>
              <a:ext uri="{FF2B5EF4-FFF2-40B4-BE49-F238E27FC236}">
                <a16:creationId xmlns:a16="http://schemas.microsoft.com/office/drawing/2014/main" id="{ED1364F8-BEBF-42D5-B83D-E750996CB4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2947122"/>
              </p:ext>
            </p:extLst>
          </p:nvPr>
        </p:nvGraphicFramePr>
        <p:xfrm>
          <a:off x="4452516" y="4744957"/>
          <a:ext cx="2206299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671">
                  <a:extLst>
                    <a:ext uri="{9D8B030D-6E8A-4147-A177-3AD203B41FA5}">
                      <a16:colId xmlns:a16="http://schemas.microsoft.com/office/drawing/2014/main" val="333783502"/>
                    </a:ext>
                  </a:extLst>
                </a:gridCol>
                <a:gridCol w="599090">
                  <a:extLst>
                    <a:ext uri="{9D8B030D-6E8A-4147-A177-3AD203B41FA5}">
                      <a16:colId xmlns:a16="http://schemas.microsoft.com/office/drawing/2014/main" val="3979202936"/>
                    </a:ext>
                  </a:extLst>
                </a:gridCol>
                <a:gridCol w="599090">
                  <a:extLst>
                    <a:ext uri="{9D8B030D-6E8A-4147-A177-3AD203B41FA5}">
                      <a16:colId xmlns:a16="http://schemas.microsoft.com/office/drawing/2014/main" val="2584313692"/>
                    </a:ext>
                  </a:extLst>
                </a:gridCol>
                <a:gridCol w="709448">
                  <a:extLst>
                    <a:ext uri="{9D8B030D-6E8A-4147-A177-3AD203B41FA5}">
                      <a16:colId xmlns:a16="http://schemas.microsoft.com/office/drawing/2014/main" val="1359013788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ID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 err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ClienteID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 err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PlatilloID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Fecha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8897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2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2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14-10-24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7008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2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2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16-10-24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726828"/>
                  </a:ext>
                </a:extLst>
              </a:tr>
            </a:tbl>
          </a:graphicData>
        </a:graphic>
      </p:graphicFrame>
      <p:graphicFrame>
        <p:nvGraphicFramePr>
          <p:cNvPr id="32" name="Tabla 9">
            <a:extLst>
              <a:ext uri="{FF2B5EF4-FFF2-40B4-BE49-F238E27FC236}">
                <a16:creationId xmlns:a16="http://schemas.microsoft.com/office/drawing/2014/main" id="{59E92FC6-7D2F-4A8C-BCCA-5681D21BEF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5921124"/>
              </p:ext>
            </p:extLst>
          </p:nvPr>
        </p:nvGraphicFramePr>
        <p:xfrm>
          <a:off x="5811804" y="3656489"/>
          <a:ext cx="1481083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669">
                  <a:extLst>
                    <a:ext uri="{9D8B030D-6E8A-4147-A177-3AD203B41FA5}">
                      <a16:colId xmlns:a16="http://schemas.microsoft.com/office/drawing/2014/main" val="333783502"/>
                    </a:ext>
                  </a:extLst>
                </a:gridCol>
                <a:gridCol w="559676">
                  <a:extLst>
                    <a:ext uri="{9D8B030D-6E8A-4147-A177-3AD203B41FA5}">
                      <a16:colId xmlns:a16="http://schemas.microsoft.com/office/drawing/2014/main" val="3979202936"/>
                    </a:ext>
                  </a:extLst>
                </a:gridCol>
                <a:gridCol w="622738">
                  <a:extLst>
                    <a:ext uri="{9D8B030D-6E8A-4147-A177-3AD203B41FA5}">
                      <a16:colId xmlns:a16="http://schemas.microsoft.com/office/drawing/2014/main" val="258431369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ID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Nombre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Teléfono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8897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Juan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123456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7008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2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Daniela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654312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726828"/>
                  </a:ext>
                </a:extLst>
              </a:tr>
            </a:tbl>
          </a:graphicData>
        </a:graphic>
      </p:graphicFrame>
      <p:graphicFrame>
        <p:nvGraphicFramePr>
          <p:cNvPr id="33" name="Tabla 32">
            <a:extLst>
              <a:ext uri="{FF2B5EF4-FFF2-40B4-BE49-F238E27FC236}">
                <a16:creationId xmlns:a16="http://schemas.microsoft.com/office/drawing/2014/main" id="{0C54B266-0C2D-4917-941F-464243CAA3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119410"/>
              </p:ext>
            </p:extLst>
          </p:nvPr>
        </p:nvGraphicFramePr>
        <p:xfrm>
          <a:off x="3870071" y="3656489"/>
          <a:ext cx="1481082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552">
                  <a:extLst>
                    <a:ext uri="{9D8B030D-6E8A-4147-A177-3AD203B41FA5}">
                      <a16:colId xmlns:a16="http://schemas.microsoft.com/office/drawing/2014/main" val="333783502"/>
                    </a:ext>
                  </a:extLst>
                </a:gridCol>
                <a:gridCol w="567559">
                  <a:extLst>
                    <a:ext uri="{9D8B030D-6E8A-4147-A177-3AD203B41FA5}">
                      <a16:colId xmlns:a16="http://schemas.microsoft.com/office/drawing/2014/main" val="3979202936"/>
                    </a:ext>
                  </a:extLst>
                </a:gridCol>
                <a:gridCol w="606971">
                  <a:extLst>
                    <a:ext uri="{9D8B030D-6E8A-4147-A177-3AD203B41FA5}">
                      <a16:colId xmlns:a16="http://schemas.microsoft.com/office/drawing/2014/main" val="258431369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ID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Nombre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Precio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8897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Pizza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30,000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7008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2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Pasta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9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25,000</a:t>
                      </a:r>
                      <a:endParaRPr lang="es-CO" sz="90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726828"/>
                  </a:ext>
                </a:extLst>
              </a:tr>
            </a:tbl>
          </a:graphicData>
        </a:graphic>
      </p:graphicFrame>
      <p:cxnSp>
        <p:nvCxnSpPr>
          <p:cNvPr id="34" name="Conector: angular 33">
            <a:extLst>
              <a:ext uri="{FF2B5EF4-FFF2-40B4-BE49-F238E27FC236}">
                <a16:creationId xmlns:a16="http://schemas.microsoft.com/office/drawing/2014/main" id="{1477131B-F868-4FFF-9FAD-A1AC473A969C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81808" y="4071099"/>
            <a:ext cx="402669" cy="9450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: angular 34">
            <a:extLst>
              <a:ext uri="{FF2B5EF4-FFF2-40B4-BE49-F238E27FC236}">
                <a16:creationId xmlns:a16="http://schemas.microsoft.com/office/drawing/2014/main" id="{9525396B-BDDD-4E05-9ECB-DC5E3C0C8053}"/>
              </a:ext>
            </a:extLst>
          </p:cNvPr>
          <p:cNvCxnSpPr>
            <a:cxnSpLocks/>
          </p:cNvCxnSpPr>
          <p:nvPr/>
        </p:nvCxnSpPr>
        <p:spPr>
          <a:xfrm rot="10800000" flipV="1">
            <a:off x="5083141" y="4342290"/>
            <a:ext cx="1377512" cy="402668"/>
          </a:xfrm>
          <a:prstGeom prst="bentConnector3">
            <a:avLst>
              <a:gd name="adj1" fmla="val 9978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18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27728-072D-4C45-8FD3-BDC629F82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Un caso práctico…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286377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Psimetría">
  <a:themeElements>
    <a:clrScheme name="Personalizado 1">
      <a:dk1>
        <a:srgbClr val="172637"/>
      </a:dk1>
      <a:lt1>
        <a:sysClr val="window" lastClr="FFFFFF"/>
      </a:lt1>
      <a:dk2>
        <a:srgbClr val="172637"/>
      </a:dk2>
      <a:lt2>
        <a:srgbClr val="E8E8E8"/>
      </a:lt2>
      <a:accent1>
        <a:srgbClr val="158DD5"/>
      </a:accent1>
      <a:accent2>
        <a:srgbClr val="172637"/>
      </a:accent2>
      <a:accent3>
        <a:srgbClr val="061E60"/>
      </a:accent3>
      <a:accent4>
        <a:srgbClr val="12B9E8"/>
      </a:accent4>
      <a:accent5>
        <a:srgbClr val="17629A"/>
      </a:accent5>
      <a:accent6>
        <a:srgbClr val="FFFFFF"/>
      </a:accent6>
      <a:hlink>
        <a:srgbClr val="467886"/>
      </a:hlink>
      <a:folHlink>
        <a:srgbClr val="96607D"/>
      </a:folHlink>
    </a:clrScheme>
    <a:fontScheme name="Personalizado 1">
      <a:majorFont>
        <a:latin typeface="Questrial"/>
        <a:ea typeface=""/>
        <a:cs typeface=""/>
      </a:majorFont>
      <a:minorFont>
        <a:latin typeface="Quest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ción1" id="{560CF03C-EEBB-47A6-BF92-57707816D1A7}" vid="{1328C98E-3F35-4E16-AB6F-5F62253D8EF3}"/>
    </a:ext>
  </a:extLst>
</a:theme>
</file>

<file path=ppt/theme/theme2.xml><?xml version="1.0" encoding="utf-8"?>
<a:theme xmlns:a="http://schemas.openxmlformats.org/drawingml/2006/main" name="Tema de Psimetría (Cameo)">
  <a:themeElements>
    <a:clrScheme name="Personalizado 1">
      <a:dk1>
        <a:srgbClr val="172637"/>
      </a:dk1>
      <a:lt1>
        <a:sysClr val="window" lastClr="FFFFFF"/>
      </a:lt1>
      <a:dk2>
        <a:srgbClr val="172637"/>
      </a:dk2>
      <a:lt2>
        <a:srgbClr val="E8E8E8"/>
      </a:lt2>
      <a:accent1>
        <a:srgbClr val="158DD5"/>
      </a:accent1>
      <a:accent2>
        <a:srgbClr val="172637"/>
      </a:accent2>
      <a:accent3>
        <a:srgbClr val="061E60"/>
      </a:accent3>
      <a:accent4>
        <a:srgbClr val="12B9E8"/>
      </a:accent4>
      <a:accent5>
        <a:srgbClr val="17629A"/>
      </a:accent5>
      <a:accent6>
        <a:srgbClr val="FFFFFF"/>
      </a:accent6>
      <a:hlink>
        <a:srgbClr val="467886"/>
      </a:hlink>
      <a:folHlink>
        <a:srgbClr val="96607D"/>
      </a:folHlink>
    </a:clrScheme>
    <a:fontScheme name="Personalizado 1">
      <a:majorFont>
        <a:latin typeface="Questrial"/>
        <a:ea typeface=""/>
        <a:cs typeface=""/>
      </a:majorFont>
      <a:minorFont>
        <a:latin typeface="Quest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ción1" id="{560CF03C-EEBB-47A6-BF92-57707816D1A7}" vid="{2874BE56-8045-4993-B511-BCAD1A30EDC5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Introduccion</Template>
  <TotalTime>5217</TotalTime>
  <Words>626</Words>
  <Application>Microsoft Office PowerPoint</Application>
  <PresentationFormat>Panorámica</PresentationFormat>
  <Paragraphs>91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 Light</vt:lpstr>
      <vt:lpstr>Questrial</vt:lpstr>
      <vt:lpstr>Tema de Psimetría</vt:lpstr>
      <vt:lpstr>Tema de Psimetría (Cameo)</vt:lpstr>
      <vt:lpstr>Primeros pasos</vt:lpstr>
      <vt:lpstr>Requisitos previos</vt:lpstr>
      <vt:lpstr>Trabajando con Infura.io</vt:lpstr>
      <vt:lpstr>Web3 (Web3.py)</vt:lpstr>
      <vt:lpstr>Trabajando con SQL Server</vt:lpstr>
      <vt:lpstr>Tipos de datos en el lenguaje SQL</vt:lpstr>
      <vt:lpstr>Algunas palabras clave de SQL</vt:lpstr>
      <vt:lpstr>¿Llave primaria? ¿Llave foránea?</vt:lpstr>
      <vt:lpstr>Un caso práctico…</vt:lpstr>
      <vt:lpstr>Presentación de PowerPoint</vt:lpstr>
      <vt:lpstr>¿Qué tecnología usar? ¿Blockchain o SQL?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Blockchain y SQL</dc:title>
  <dc:creator>Jorge</dc:creator>
  <cp:lastModifiedBy>Jorge</cp:lastModifiedBy>
  <cp:revision>32</cp:revision>
  <dcterms:created xsi:type="dcterms:W3CDTF">2024-10-18T15:29:07Z</dcterms:created>
  <dcterms:modified xsi:type="dcterms:W3CDTF">2024-10-22T15:43:03Z</dcterms:modified>
</cp:coreProperties>
</file>

<file path=docProps/thumbnail.jpeg>
</file>